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4" r:id="rId7"/>
    <p:sldId id="261" r:id="rId8"/>
    <p:sldId id="260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8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E275A-6F9A-410C-AFBE-EC273561C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910027-36DF-4FEC-9730-82619CA2B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BA332-65FA-4931-906F-5F964BE1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6DE7C4-8D3F-4F90-B856-70995C1B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BA7C72-6AA4-4EF4-B5F4-29010B4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34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3DBAB-5CC1-4A69-A2CE-74A319A9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184803-D906-42C8-AF1C-7C50DD992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2E393-73FE-4CD6-B5AF-703DCBF2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DB5EA7-4488-4444-974B-F8E18E0C3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D8EF3-5B13-4E06-AF5A-4D3AFA63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73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786990-A701-4CC3-BB17-831573C18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88A72A-26A9-4E27-8947-3CFC9465E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6F8EA-7EB9-4BCE-83FC-A4F6EA74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2A8A5A-EB1B-4E31-A124-DE11B733C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12FF85-527C-4D73-A557-0F408E7C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48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A934C-97DD-49D7-B875-D187ABF2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5575D-D34E-4F54-9E32-3A6A685A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D6477A-E0DF-4095-85BD-D8EE3A49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C276E0-9A44-4C7D-9CFD-AF84336D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F62B3B-29F9-4572-8BDE-6545096F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17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32373-F6D9-41FD-83A2-1EC4CE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33102-E86F-445E-BB65-1BD4CAEB0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B70E44-A7AB-45FE-AB0F-AB3BD60C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BBFCA7-662A-4D4B-B233-AB8FC5E3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C32151-95F9-47E5-A20B-03E827B8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62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60094-5640-4B96-A10E-65CEEF40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F17A8-6210-47B4-BFE0-A39A2BCC66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C9D8C4-17FB-415E-909D-9224E45C6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41299D-A4AC-44E0-9DD4-739EBBA6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0093A4-2E92-4112-8CF1-4A5C7AEF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1049E9-FC4F-4418-BBDE-11308E6B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6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4E3D3-7078-4938-A1E7-778815E4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64A8C-2194-4040-9076-5A8ECF23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2DA8DE-B97A-4ED8-9DC8-9961E4ED3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1A02D7-7859-46C4-80D8-5C6D795DC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663329-9B4D-4893-98A7-C312C24A4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C72CF3-A23A-455A-9202-0ABFBFBF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5FDC6F-993B-46EE-9F52-D3B4313C3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4BC015-5AEA-4088-BF81-E3BBBC53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2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B8D2F-5480-4339-AD65-86713091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1E8748-9D8A-451E-B7E5-AB8EBAB9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2A3FFB-2834-42CF-B78E-07A5A586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FF6986-C979-42D8-B4B9-BEDBEB04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899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9E9416-9E3C-4C00-BACA-41ED40A3C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596F33-EAB6-46B6-8BA5-13886D50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E34C34-2558-402C-ACF2-9312FA1F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0F148-6A4F-46F8-82BD-74E98DD9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43F00-F65D-42BC-B674-A17E09572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1FBDEA-1E59-4B78-A2A0-D4C4BE34F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BAED4A-4895-4810-A088-0212DEA8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9C214D-35F7-42B1-A938-07451D93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A44544-082D-4492-A2EE-F13682CB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73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C340A-98A1-497C-9B9B-198E1F303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97FEC7-9C07-4EB3-BC64-8867D1809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B589EA-0C18-4185-BF9F-1BB47CB62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CEF125-6CB0-4303-8C94-70811E9F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7D6E4-3794-4ECA-B4E2-23B4F856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AF6852-2B7B-4E2D-8C87-3ABADBA2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9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3B17D1-9DFD-4762-BD20-199F1BA0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7C6DE9-E8FD-4499-9F77-392EBBFEA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BDA02F-0CC8-40D7-9AAB-DA9FD0E30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D378B-BAB5-4CBF-9A0F-15B7B4DD02F2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7EFFA-3DE4-4403-A80B-D6898AB37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3EBB5-0052-483E-90B8-D3AE3C81D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1C1D7-067A-4C15-8A16-954A5F2CEE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8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ezgin.gov.t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isprs.org/commissions/comm3/wg4/2d-sem-label-vaihinge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704B9-519C-4571-812E-F8FAD91FB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论文阅读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A4DA7C-9CDB-46BF-AC04-A4F54832C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傅旭洲</a:t>
            </a:r>
            <a:endParaRPr lang="en-US" altLang="zh-CN" dirty="0"/>
          </a:p>
          <a:p>
            <a:r>
              <a:rPr lang="en-US" altLang="zh-CN" dirty="0"/>
              <a:t>2018.6.20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72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AC648-FB7D-4C3F-9CC1-A4D35517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Cloud Detection From RGB Color Remote Sensing Images With Deep Pyramid Networks.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6BE20-88EA-4EDC-88BC-FD0729F11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zh-CN" dirty="0"/>
              <a:t>作者：</a:t>
            </a:r>
            <a:r>
              <a:rPr lang="en-US" altLang="zh-CN" dirty="0" err="1"/>
              <a:t>Savas</a:t>
            </a:r>
            <a:r>
              <a:rPr lang="en-US" altLang="zh-CN" dirty="0"/>
              <a:t> </a:t>
            </a:r>
            <a:r>
              <a:rPr lang="en-US" altLang="zh-CN" dirty="0" err="1"/>
              <a:t>Ozkan</a:t>
            </a:r>
            <a:r>
              <a:rPr lang="en-US" altLang="zh-CN" dirty="0"/>
              <a:t>, Mehmet </a:t>
            </a:r>
            <a:r>
              <a:rPr lang="en-US" altLang="zh-CN" dirty="0" err="1"/>
              <a:t>Efendioglu</a:t>
            </a:r>
            <a:r>
              <a:rPr lang="en-US" altLang="zh-CN" dirty="0"/>
              <a:t>, Caner </a:t>
            </a:r>
            <a:r>
              <a:rPr lang="en-US" altLang="zh-CN" dirty="0" err="1"/>
              <a:t>Demirpolat</a:t>
            </a:r>
            <a:endParaRPr lang="zh-CN" altLang="zh-CN" dirty="0"/>
          </a:p>
          <a:p>
            <a:endParaRPr lang="en-US" altLang="zh-CN" dirty="0"/>
          </a:p>
          <a:p>
            <a:r>
              <a:rPr lang="en-US" altLang="zh-CN" dirty="0"/>
              <a:t>TUBITAK Space Technologies Research Institute Remote Sensing Group Ankara, Turkey</a:t>
            </a:r>
            <a:endParaRPr lang="zh-CN" altLang="zh-CN" dirty="0"/>
          </a:p>
          <a:p>
            <a:endParaRPr lang="en-US" altLang="zh-CN" dirty="0"/>
          </a:p>
          <a:p>
            <a:r>
              <a:rPr lang="en-US" altLang="zh-CN" dirty="0" err="1"/>
              <a:t>Arxiv</a:t>
            </a:r>
            <a:r>
              <a:rPr lang="en-US" altLang="zh-CN" dirty="0"/>
              <a:t> 2018.1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82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F1980-CD20-45C7-8F65-42F2ACF3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104B6-745F-44B6-B88A-D7A01818E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u="sng" dirty="0">
                <a:hlinkClick r:id="rId2"/>
              </a:rPr>
              <a:t>https://gezgin.gov.tr/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B0556A-9834-4141-8465-75766036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9624"/>
            <a:ext cx="8454501" cy="41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A40F4-8F03-453E-AF20-22676D4C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0BB761-A130-4B0A-8DEB-9335C5BC6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387" y="2493273"/>
            <a:ext cx="6632741" cy="35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0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CF220-D57D-441C-8218-6A3716C3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120753-90EA-40A7-8E29-DDE4058FD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992" y="1825625"/>
            <a:ext cx="79240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13389-F11D-4E14-B6E9-7F4E0D72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288FFE3-C6F4-4D24-8321-2EE5F8F71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86" y="2139389"/>
            <a:ext cx="8371428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1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978CE-0046-489A-8754-9F4A8F7E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03F67A-CB4C-47BF-928C-2D77CD1F3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2A4A40-77B9-4959-B87F-14FDA86F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41" y="0"/>
            <a:ext cx="1103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3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BDB17-A5F0-4CDB-8322-1E7E39B4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Classification with an edge: improving semantic image segmentation with boundary detection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A0031-0BB7-47AB-B116-61204670C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D. </a:t>
            </a:r>
            <a:r>
              <a:rPr lang="en-US" altLang="zh-CN" dirty="0" err="1"/>
              <a:t>Marmanisa,c</a:t>
            </a:r>
            <a:r>
              <a:rPr lang="en-US" altLang="zh-CN" dirty="0"/>
              <a:t>, K. </a:t>
            </a:r>
            <a:r>
              <a:rPr lang="en-US" altLang="zh-CN" dirty="0" err="1"/>
              <a:t>Schindlerb</a:t>
            </a:r>
            <a:r>
              <a:rPr lang="en-US" altLang="zh-CN" dirty="0"/>
              <a:t>, J. D. </a:t>
            </a:r>
            <a:r>
              <a:rPr lang="en-US" altLang="zh-CN" dirty="0" err="1"/>
              <a:t>Wegnerb</a:t>
            </a:r>
            <a:r>
              <a:rPr lang="en-US" altLang="zh-CN" dirty="0"/>
              <a:t>, S. </a:t>
            </a:r>
            <a:r>
              <a:rPr lang="en-US" altLang="zh-CN" dirty="0" err="1"/>
              <a:t>Gallianib</a:t>
            </a:r>
            <a:r>
              <a:rPr lang="en-US" altLang="zh-CN" dirty="0"/>
              <a:t>, M. </a:t>
            </a:r>
            <a:r>
              <a:rPr lang="en-US" altLang="zh-CN" dirty="0" err="1"/>
              <a:t>Datcua</a:t>
            </a:r>
            <a:r>
              <a:rPr lang="en-US" altLang="zh-CN" dirty="0"/>
              <a:t>, U. </a:t>
            </a:r>
            <a:r>
              <a:rPr lang="en-US" altLang="zh-CN" dirty="0" err="1"/>
              <a:t>Stillac</a:t>
            </a:r>
            <a:endParaRPr lang="zh-CN" altLang="zh-CN" dirty="0"/>
          </a:p>
          <a:p>
            <a:endParaRPr lang="en-US" altLang="zh-CN" dirty="0"/>
          </a:p>
          <a:p>
            <a:r>
              <a:rPr lang="zh-CN" altLang="zh-CN" dirty="0"/>
              <a:t>德国航空航天中心</a:t>
            </a:r>
          </a:p>
          <a:p>
            <a:endParaRPr lang="en-US" altLang="zh-CN" dirty="0"/>
          </a:p>
          <a:p>
            <a:r>
              <a:rPr lang="en-US" altLang="zh-CN" dirty="0"/>
              <a:t>ISPRS Journal of Photogrammetry and Remote Sensing 2017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44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48869-350F-4918-A07C-E4A43615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48D2B7-21D6-4D15-8AD7-D257CEC15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ISPRS Vaihingen 2D semantic labeling challenge</a:t>
            </a:r>
          </a:p>
          <a:p>
            <a:pPr marL="0" indent="0">
              <a:buNone/>
            </a:pPr>
            <a:r>
              <a:rPr lang="en-US" altLang="zh-CN" dirty="0"/>
              <a:t> (</a:t>
            </a:r>
            <a:r>
              <a:rPr lang="en-US" altLang="zh-CN" dirty="0">
                <a:hlinkClick r:id="rId2"/>
              </a:rPr>
              <a:t>http://www2.isprs.org/commissions/comm3/wg4/2d-sem-label-vaihingen.html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33 </a:t>
            </a:r>
            <a:r>
              <a:rPr lang="zh-CN" altLang="en-US" dirty="0"/>
              <a:t>张分辨率约为</a:t>
            </a:r>
            <a:r>
              <a:rPr lang="en-US" altLang="zh-CN" dirty="0"/>
              <a:t>2500×2000</a:t>
            </a:r>
            <a:r>
              <a:rPr lang="zh-CN" altLang="en-US" dirty="0"/>
              <a:t>的图片，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16</a:t>
            </a:r>
            <a:r>
              <a:rPr lang="zh-CN" altLang="en-US" dirty="0"/>
              <a:t>张作为训练集，</a:t>
            </a:r>
            <a:r>
              <a:rPr lang="en-US" altLang="zh-CN" dirty="0"/>
              <a:t>17</a:t>
            </a:r>
            <a:r>
              <a:rPr lang="zh-CN" altLang="en-US" dirty="0"/>
              <a:t>张作为测试集。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27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6A198-B411-45D8-9711-AE264E4B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43ABD-FE66-4A7D-92B6-821CAA33D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1812"/>
            <a:ext cx="9392478" cy="62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2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1A9FE-B261-444B-B601-10C758F4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边界检测网络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2D8741-3B2B-4CAF-BFB7-800BB0A2C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70" y="1865381"/>
            <a:ext cx="5184503" cy="36342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CDACFB-8B08-447E-A460-C886E351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073" y="2504661"/>
            <a:ext cx="6417117" cy="29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4A54B-DBA9-4D0F-A1A2-A7BF2340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/>
              <a:t>Dense Semantic Labeling of Very-High-Resolution Aerial Imagery and LiDAR with Fully-Convolutional Neural Networks and Higher-Order CRFs</a:t>
            </a:r>
            <a:br>
              <a:rPr lang="zh-CN" altLang="zh-CN" sz="2400" dirty="0"/>
            </a:b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0F170-6046-4CD9-990B-5C262F7D4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Yansong</a:t>
            </a:r>
            <a:r>
              <a:rPr lang="en-US" altLang="zh-CN" sz="2400" dirty="0"/>
              <a:t> Liu, </a:t>
            </a:r>
            <a:r>
              <a:rPr lang="en-US" altLang="zh-CN" sz="2400" dirty="0" err="1"/>
              <a:t>Sankaranarayanan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Piramanayagam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Sildomar</a:t>
            </a:r>
            <a:r>
              <a:rPr lang="en-US" altLang="zh-CN" sz="2400" dirty="0"/>
              <a:t> T., Monteiro Eli Saber</a:t>
            </a:r>
            <a:endParaRPr lang="zh-CN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Rochester Institute of Technology </a:t>
            </a:r>
            <a:r>
              <a:rPr lang="zh-CN" altLang="zh-CN" sz="2400" dirty="0"/>
              <a:t>罗彻斯特理工大学</a:t>
            </a:r>
          </a:p>
          <a:p>
            <a:endParaRPr lang="en-US" altLang="zh-CN" sz="2400" dirty="0"/>
          </a:p>
          <a:p>
            <a:r>
              <a:rPr lang="en-US" altLang="zh-CN" sz="2400" dirty="0"/>
              <a:t>CVPR 2017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78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3EAEF-252F-4DB7-9511-778EF2E9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网络结构</a:t>
            </a:r>
            <a:r>
              <a:rPr lang="en-US" altLang="zh-CN" dirty="0"/>
              <a:t>-</a:t>
            </a:r>
            <a:r>
              <a:rPr lang="zh-CN" altLang="en-US" dirty="0"/>
              <a:t>基于</a:t>
            </a:r>
            <a:r>
              <a:rPr lang="en-US" altLang="zh-CN" dirty="0" err="1"/>
              <a:t>SegNet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B2D389-A1E8-4FB1-AB00-F2293D57D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333" y="1906056"/>
            <a:ext cx="10133333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3EAEF-252F-4DB7-9511-778EF2E9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网络结构</a:t>
            </a:r>
            <a:r>
              <a:rPr lang="en-US" altLang="zh-CN" dirty="0"/>
              <a:t>-</a:t>
            </a:r>
            <a:r>
              <a:rPr lang="zh-CN" altLang="en-US" dirty="0"/>
              <a:t>基于</a:t>
            </a:r>
            <a:r>
              <a:rPr lang="en-US" altLang="zh-CN" dirty="0"/>
              <a:t>FCN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84FE316-1C22-4326-84AC-CF095A332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381" y="1906056"/>
            <a:ext cx="10095238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23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03137-6748-4D6A-AAA5-E12D5E7A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77063A-1220-4E13-B28C-F1D0EA6B7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21" y="1825625"/>
            <a:ext cx="9681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55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64A99-8549-4339-A933-94BD373E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2524D4-8C54-4145-8DDC-3A3060C1B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69" y="1859150"/>
            <a:ext cx="10515600" cy="20844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4A984E-845B-49D3-A2DE-35CED9B4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13" y="3958099"/>
            <a:ext cx="11310574" cy="20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C25D6-C46E-4BE0-94AB-96DC1E66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1" dirty="0" err="1"/>
              <a:t>DeepLab</a:t>
            </a:r>
            <a:r>
              <a:rPr lang="en-US" altLang="zh-CN" sz="2800" b="1" dirty="0"/>
              <a:t>: Semantic Image Segmentation with Deep Convolutional Nets, </a:t>
            </a:r>
            <a:r>
              <a:rPr lang="en-US" altLang="zh-CN" sz="2800" b="1" dirty="0" err="1"/>
              <a:t>Atrous</a:t>
            </a:r>
            <a:r>
              <a:rPr lang="en-US" altLang="zh-CN" sz="2800" b="1" dirty="0"/>
              <a:t> Convolution, and Fully Connected CRFs</a:t>
            </a:r>
            <a:endParaRPr lang="zh-CN" altLang="en-US" sz="32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A0570C-454F-4752-88DC-DE865D7A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Liang-</a:t>
            </a:r>
            <a:r>
              <a:rPr lang="en-US" altLang="zh-CN" dirty="0" err="1"/>
              <a:t>Chieh</a:t>
            </a:r>
            <a:r>
              <a:rPr lang="en-US" altLang="zh-CN" dirty="0"/>
              <a:t> Chen, George Papandreou, Senior Member, IEEE, </a:t>
            </a:r>
            <a:r>
              <a:rPr lang="en-US" altLang="zh-CN" dirty="0" err="1"/>
              <a:t>Iasonas</a:t>
            </a:r>
            <a:r>
              <a:rPr lang="en-US" altLang="zh-CN" dirty="0"/>
              <a:t> Kokkinos, Member, IEEE, Kevin Murphy, and Alan L. Yuille, Fellow, IEEE</a:t>
            </a:r>
            <a:endParaRPr lang="zh-CN" altLang="zh-CN" dirty="0"/>
          </a:p>
          <a:p>
            <a:endParaRPr lang="en-US" altLang="zh-CN" dirty="0"/>
          </a:p>
          <a:p>
            <a:r>
              <a:rPr lang="en-US" altLang="zh-CN" dirty="0"/>
              <a:t>Google</a:t>
            </a:r>
            <a:endParaRPr lang="zh-CN" altLang="zh-CN" dirty="0"/>
          </a:p>
          <a:p>
            <a:endParaRPr lang="en-US" altLang="zh-CN" dirty="0"/>
          </a:p>
          <a:p>
            <a:r>
              <a:rPr lang="en-US" altLang="zh-CN" dirty="0"/>
              <a:t>T-PAMI 2018</a:t>
            </a:r>
          </a:p>
          <a:p>
            <a:endParaRPr lang="en-US" altLang="zh-CN" dirty="0"/>
          </a:p>
          <a:p>
            <a:r>
              <a:rPr lang="zh-CN" altLang="en-US" dirty="0"/>
              <a:t>数据集 </a:t>
            </a:r>
            <a:r>
              <a:rPr lang="en-US" altLang="zh-CN" dirty="0"/>
              <a:t>PASCAL VOC 2012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11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9ED3A-94D3-4981-BE51-5BDA15CF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0AE2D-D892-40FF-8DC7-0F64E262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451FC-8421-4FC2-BB2D-9B16F905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3" y="681037"/>
            <a:ext cx="11485714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19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A4CC6-9C00-4F61-BE6A-BC522FF0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Atrous</a:t>
            </a:r>
            <a:r>
              <a:rPr lang="en-US" altLang="zh-CN" dirty="0"/>
              <a:t> Convolution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1F84AC-B351-4497-9C83-A87D405AB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1F84AC-B351-4497-9C83-A87D405AB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04D4056-0C8A-49CF-A1AB-2A4A4207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30" y="2385772"/>
            <a:ext cx="5972139" cy="39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75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19719-B9B5-44C2-94E0-66134CA3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D8894-24D3-4274-BF31-E8F15E787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B5FFF-97C4-4798-872E-AD1D322D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1" y="365125"/>
            <a:ext cx="9554817" cy="622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26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F2F35-6D7B-48DA-AFFE-8D762347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Atrous</a:t>
            </a:r>
            <a:r>
              <a:rPr lang="en-US" altLang="zh-CN" dirty="0"/>
              <a:t> Spatial Pyramid Pooling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169A834-E101-4E76-9625-BA5DB70E2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952" y="1948913"/>
            <a:ext cx="8238095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16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EE261-F67E-461F-B979-393728E7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CRF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5D68FD-0C6D-4BEB-BEC1-5C1AAC283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5D68FD-0C6D-4BEB-BEC1-5C1AAC283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11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90D6E-4584-4B70-ABE3-10D19A4B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数据以及数据处理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9E04EF-CAE3-4F5B-9C20-F763E9894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数据集：</a:t>
            </a:r>
            <a:r>
              <a:rPr lang="en-US" altLang="zh-CN" sz="2400" dirty="0"/>
              <a:t>ISPRS labeling contest Potsdam dataset</a:t>
            </a:r>
          </a:p>
          <a:p>
            <a:pPr marL="0" indent="0">
              <a:buNone/>
            </a:pPr>
            <a:r>
              <a:rPr lang="zh-CN" altLang="en-US" dirty="0"/>
              <a:t>训练集：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21</a:t>
            </a:r>
            <a:r>
              <a:rPr lang="zh-CN" altLang="zh-CN" sz="2400" dirty="0"/>
              <a:t>张图片通过随机裁剪生成</a:t>
            </a:r>
            <a:r>
              <a:rPr lang="en-US" altLang="zh-CN" sz="2400" dirty="0"/>
              <a:t>36000</a:t>
            </a:r>
            <a:r>
              <a:rPr lang="zh-CN" altLang="zh-CN" sz="2400" dirty="0"/>
              <a:t>张</a:t>
            </a:r>
            <a:r>
              <a:rPr lang="en-US" altLang="zh-CN" sz="2400" dirty="0"/>
              <a:t>224*224</a:t>
            </a:r>
            <a:r>
              <a:rPr lang="zh-CN" altLang="en-US" sz="2400" dirty="0"/>
              <a:t>的图片，其中只用了</a:t>
            </a:r>
            <a:r>
              <a:rPr lang="en-US" altLang="zh-CN" sz="2400" dirty="0"/>
              <a:t>IR, R, G</a:t>
            </a:r>
            <a:r>
              <a:rPr lang="zh-CN" altLang="en-US" sz="2400" dirty="0"/>
              <a:t>三个波段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1600" dirty="0"/>
              <a:t>(Specifically, we generated 36,000 images and corresponding ground truth of size 224 × 224 from the 21 training images by image tiling randomly cropping, and choosing extra data for car category for data balancing. 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测试集：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14</a:t>
            </a:r>
            <a:r>
              <a:rPr lang="zh-CN" altLang="en-US" sz="2400" dirty="0"/>
              <a:t>张图片裁剪的成</a:t>
            </a:r>
            <a:r>
              <a:rPr lang="en-US" altLang="zh-CN" sz="2400" dirty="0"/>
              <a:t>224</a:t>
            </a:r>
            <a:r>
              <a:rPr lang="zh-CN" altLang="en-US" sz="2400" dirty="0"/>
              <a:t>*</a:t>
            </a:r>
            <a:r>
              <a:rPr lang="en-US" altLang="zh-CN" sz="2400" dirty="0"/>
              <a:t>224</a:t>
            </a:r>
            <a:r>
              <a:rPr lang="zh-CN" altLang="en-US" sz="2400" dirty="0"/>
              <a:t>的图像，步长为</a:t>
            </a:r>
            <a:r>
              <a:rPr lang="en-US" altLang="zh-CN" sz="2400" dirty="0"/>
              <a:t>112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07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39D79-1B56-4ECF-9086-312EB440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3289A-E52F-4568-AE0D-559C18586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F95F1E-CD1C-480C-A93F-2722AF76B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270" y="1380378"/>
            <a:ext cx="5695238" cy="52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BF5FF3-E50E-4F7D-8277-0FC1916B4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0378"/>
            <a:ext cx="6394735" cy="2512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607F9D-E661-45D9-B435-2D596324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8" y="365125"/>
            <a:ext cx="6167967" cy="33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F3459-638F-433C-99B8-0DB4CA18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11B8E1-4900-4136-9100-0F208399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7141F3-6941-4D54-B231-A3D2EFC7D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49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79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FA650-BA0E-4072-A0E1-CB40EA32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7189D-2D1B-4336-8D1D-82B338C8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011D25-1E62-494E-8680-9E6CF53F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262"/>
            <a:ext cx="12192000" cy="40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9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39B16-CB98-4AC1-AECB-D7FDCE9F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FAF5F-A3A3-4DCA-8AAD-32A0C388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4BFCE1-2089-440E-A4F4-8F591104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46" y="0"/>
            <a:ext cx="9568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20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34A7B-1613-445A-BD1D-C680A7CD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C3B62F-3F20-4B6B-ADD1-37165B952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A5714-D4AF-4459-BEDB-C6459415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617"/>
            <a:ext cx="12192000" cy="53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3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AA799-6526-4CCE-91A8-319B469A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4883730-5AAB-464A-8734-B17710A3E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583" y="1781236"/>
            <a:ext cx="74784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361D1-BEFA-46E8-B1BB-54EDFC70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5DD3B-09AC-4AE0-B2B6-1F7C45861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FCN</a:t>
            </a:r>
            <a:r>
              <a:rPr lang="zh-CN" altLang="zh-CN" dirty="0"/>
              <a:t>训练两次，第一次</a:t>
            </a:r>
            <a:r>
              <a:rPr lang="en-US" altLang="zh-CN" dirty="0"/>
              <a:t>1e-3</a:t>
            </a:r>
            <a:r>
              <a:rPr lang="zh-CN" altLang="zh-CN" dirty="0"/>
              <a:t>的学习率，第二次</a:t>
            </a:r>
            <a:r>
              <a:rPr lang="en-US" altLang="zh-CN" dirty="0"/>
              <a:t>1e-5</a:t>
            </a:r>
            <a:r>
              <a:rPr lang="zh-CN" altLang="zh-CN" dirty="0"/>
              <a:t>的学习率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非</a:t>
            </a:r>
            <a:r>
              <a:rPr lang="zh-CN" altLang="zh-CN" dirty="0"/>
              <a:t>固定的方式将两个分类器的概率输出结合起来，而通过</a:t>
            </a:r>
            <a:r>
              <a:rPr lang="zh-CN" altLang="en-US" dirty="0"/>
              <a:t>高阶</a:t>
            </a:r>
            <a:r>
              <a:rPr lang="en-US" altLang="zh-CN" dirty="0"/>
              <a:t>CRF</a:t>
            </a:r>
            <a:r>
              <a:rPr lang="zh-CN" altLang="zh-CN" dirty="0"/>
              <a:t>学习了训练数据的融合权重。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Gradient-based segmentation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24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51A54-97DD-4819-9ABC-3B33FD29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Gradient-based segmentation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A027291-504E-4052-AEF8-1AFF277F4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5644" y="1825625"/>
            <a:ext cx="4500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5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19894-3874-4A2C-A31F-EBD8D106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DA9AAFD-4CB5-4177-9399-D0BBA6B0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3709"/>
            <a:ext cx="10515600" cy="31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1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19894-3874-4A2C-A31F-EBD8D106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6F4100-08FD-437E-961E-9F2EA8DEE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7254"/>
            <a:ext cx="10515600" cy="29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2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53B08-E76B-4A1D-8939-754653C1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实验效果图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2288733-0CA3-4ECC-8204-BF7DFE43C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010" y="1825625"/>
            <a:ext cx="8589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451</Words>
  <Application>Microsoft Office PowerPoint</Application>
  <PresentationFormat>宽屏</PresentationFormat>
  <Paragraphs>73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等线</vt:lpstr>
      <vt:lpstr>等线 Light</vt:lpstr>
      <vt:lpstr>Arial</vt:lpstr>
      <vt:lpstr>Cambria Math</vt:lpstr>
      <vt:lpstr>Office 主题​​</vt:lpstr>
      <vt:lpstr>论文阅读</vt:lpstr>
      <vt:lpstr>Dense Semantic Labeling of Very-High-Resolution Aerial Imagery and LiDAR with Fully-Convolutional Neural Networks and Higher-Order CRFs </vt:lpstr>
      <vt:lpstr>数据以及数据处理</vt:lpstr>
      <vt:lpstr>网络结构</vt:lpstr>
      <vt:lpstr>特殊之处</vt:lpstr>
      <vt:lpstr> Gradient-based segmentation </vt:lpstr>
      <vt:lpstr>实验结果</vt:lpstr>
      <vt:lpstr>实验结果</vt:lpstr>
      <vt:lpstr>实验效果图</vt:lpstr>
      <vt:lpstr>Cloud Detection From RGB Color Remote Sensing Images With Deep Pyramid Networks.</vt:lpstr>
      <vt:lpstr>数据集</vt:lpstr>
      <vt:lpstr>网络结构</vt:lpstr>
      <vt:lpstr>网络结构</vt:lpstr>
      <vt:lpstr>实验结果</vt:lpstr>
      <vt:lpstr>PowerPoint 演示文稿</vt:lpstr>
      <vt:lpstr>Classification with an edge: improving semantic image segmentation with boundary detection</vt:lpstr>
      <vt:lpstr>数据集</vt:lpstr>
      <vt:lpstr>PowerPoint 演示文稿</vt:lpstr>
      <vt:lpstr>边界检测网络</vt:lpstr>
      <vt:lpstr>网络结构-基于SegNet</vt:lpstr>
      <vt:lpstr>网络结构-基于FCN</vt:lpstr>
      <vt:lpstr>集成</vt:lpstr>
      <vt:lpstr>PowerPoint 演示文稿</vt:lpstr>
      <vt:lpstr>DeepLab: Semantic Image Segmentation with Deep Convolutional Nets, Atrous Convolution, and Fully Connected CRFs</vt:lpstr>
      <vt:lpstr>PowerPoint 演示文稿</vt:lpstr>
      <vt:lpstr>Atrous Convolution</vt:lpstr>
      <vt:lpstr>PowerPoint 演示文稿</vt:lpstr>
      <vt:lpstr>Atrous Spatial Pyramid Pooling</vt:lpstr>
      <vt:lpstr>CRF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论文阅读</dc:title>
  <dc:creator>fuxz</dc:creator>
  <cp:lastModifiedBy>fuxz</cp:lastModifiedBy>
  <cp:revision>17</cp:revision>
  <dcterms:created xsi:type="dcterms:W3CDTF">2018-06-20T03:59:32Z</dcterms:created>
  <dcterms:modified xsi:type="dcterms:W3CDTF">2018-06-20T05:21:38Z</dcterms:modified>
</cp:coreProperties>
</file>